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7" r:id="rId4"/>
    <p:sldId id="269" r:id="rId5"/>
    <p:sldId id="270" r:id="rId6"/>
    <p:sldId id="279" r:id="rId7"/>
    <p:sldId id="271" r:id="rId8"/>
    <p:sldId id="273" r:id="rId9"/>
    <p:sldId id="280" r:id="rId10"/>
    <p:sldId id="281" r:id="rId11"/>
    <p:sldId id="288" r:id="rId12"/>
    <p:sldId id="289" r:id="rId13"/>
    <p:sldId id="294" r:id="rId14"/>
    <p:sldId id="295" r:id="rId15"/>
    <p:sldId id="290" r:id="rId16"/>
    <p:sldId id="291" r:id="rId17"/>
    <p:sldId id="292" r:id="rId18"/>
    <p:sldId id="293" r:id="rId19"/>
    <p:sldId id="283" r:id="rId20"/>
    <p:sldId id="286" r:id="rId21"/>
    <p:sldId id="29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7D546-3EA7-4BD2-B1C4-D82A4A9F784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09439-6D00-48B3-8A5B-AB0D66AB7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7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CF5C-2029-4EE9-89D6-2D69417EF59C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53F5-576D-418E-9122-E833C86256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com.cn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com.cn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com.cn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com.cn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10" y="830594"/>
            <a:ext cx="5034772" cy="1085317"/>
          </a:xfrm>
          <a:prstGeom prst="rect">
            <a:avLst/>
          </a:prstGeom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086410" y="2281474"/>
            <a:ext cx="9726997" cy="2400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endParaRPr lang="en-US" altLang="zh-CN" sz="3200" b="1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ZOOM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平台简易使用</a:t>
            </a:r>
            <a:r>
              <a:rPr lang="zh-CN" altLang="en-US" sz="3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说明</a:t>
            </a:r>
            <a:endParaRPr lang="en-US" altLang="zh-CN" sz="3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16118"/>
            <a:ext cx="12192000" cy="5140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marL="0" indent="0" algn="ctr" eaLnBrk="1" latinLnBrk="0" hangingPunct="1">
              <a:lnSpc>
                <a:spcPct val="150000"/>
              </a:lnSpc>
              <a:buNone/>
            </a:pPr>
            <a:r>
              <a:rPr lang="zh-CN" altLang="en-US" sz="4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目  录</a:t>
            </a:r>
            <a:endParaRPr lang="en-US" altLang="zh-CN" sz="4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50000"/>
              </a:lnSpc>
              <a:buNone/>
            </a:pPr>
            <a:endParaRPr lang="en-US" altLang="zh-CN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ZOOM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软件安装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、进入活动室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考场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软件使用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说明</a:t>
            </a:r>
            <a:endParaRPr lang="en-US" altLang="zh-CN" sz="2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、常见问题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997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20251" y="1199977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>
                <a:latin typeface="+mn-ea"/>
              </a:rPr>
              <a:t>ZOOM</a:t>
            </a:r>
            <a:r>
              <a:rPr lang="zh-CN" altLang="en-US" sz="2400" dirty="0" smtClean="0">
                <a:latin typeface="+mn-ea"/>
              </a:rPr>
              <a:t>主界面：</a:t>
            </a:r>
            <a:endParaRPr lang="en-US" altLang="zh-CN" sz="2400" dirty="0"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43945" y="1885860"/>
            <a:ext cx="299793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6DAE"/>
                </a:solidFill>
              </a:rPr>
              <a:t>1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、打开</a:t>
            </a:r>
            <a:r>
              <a:rPr lang="en-US" altLang="zh-CN" sz="2000" b="1" dirty="0" smtClean="0">
                <a:solidFill>
                  <a:srgbClr val="006DAE"/>
                </a:solidFill>
              </a:rPr>
              <a:t>/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关闭设备麦克风</a:t>
            </a:r>
            <a:endParaRPr lang="en-US" altLang="zh-CN" sz="2000" b="1" dirty="0" smtClean="0">
              <a:solidFill>
                <a:srgbClr val="006DAE"/>
              </a:solidFill>
            </a:endParaRPr>
          </a:p>
          <a:p>
            <a:endParaRPr lang="en-US" altLang="zh-CN" sz="2000" b="1" dirty="0">
              <a:solidFill>
                <a:srgbClr val="006DAE"/>
              </a:solidFill>
            </a:endParaRPr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2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、打开</a:t>
            </a:r>
            <a:r>
              <a:rPr lang="en-US" altLang="zh-CN" sz="2000" b="1" dirty="0">
                <a:solidFill>
                  <a:srgbClr val="006DAE"/>
                </a:solidFill>
              </a:rPr>
              <a:t>/</a:t>
            </a:r>
            <a:r>
              <a:rPr lang="zh-CN" altLang="en-US" sz="2000" b="1" dirty="0">
                <a:solidFill>
                  <a:srgbClr val="006DAE"/>
                </a:solidFill>
              </a:rPr>
              <a:t>关闭设备摄像头</a:t>
            </a:r>
            <a:endParaRPr lang="zh-CN" altLang="en-US" sz="2000" dirty="0"/>
          </a:p>
          <a:p>
            <a:endParaRPr lang="en-US" altLang="zh-CN" sz="2000" dirty="0" smtClean="0"/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3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、开启右侧参会者列表</a:t>
            </a:r>
            <a:endParaRPr lang="en-US" altLang="zh-CN" sz="2000" b="1" dirty="0" smtClean="0">
              <a:solidFill>
                <a:srgbClr val="006DAE"/>
              </a:solidFill>
            </a:endParaRPr>
          </a:p>
          <a:p>
            <a:endParaRPr lang="en-US" altLang="zh-CN" sz="2000" b="1" dirty="0">
              <a:solidFill>
                <a:srgbClr val="006DAE"/>
              </a:solidFill>
            </a:endParaRPr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4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、开启右侧聊天面板、</a:t>
            </a:r>
            <a:endParaRPr lang="en-US" altLang="zh-CN" sz="2000" b="1" dirty="0" smtClean="0">
              <a:solidFill>
                <a:srgbClr val="006DAE"/>
              </a:solidFill>
            </a:endParaRPr>
          </a:p>
          <a:p>
            <a:endParaRPr lang="en-US" altLang="zh-CN" sz="2000" b="1" dirty="0">
              <a:solidFill>
                <a:srgbClr val="006DAE"/>
              </a:solidFill>
            </a:endParaRPr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5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、开启共享屏幕</a:t>
            </a:r>
            <a:endParaRPr lang="en-US" altLang="zh-CN" sz="2000" b="1" dirty="0" smtClean="0">
              <a:solidFill>
                <a:srgbClr val="006DAE"/>
              </a:solidFill>
            </a:endParaRPr>
          </a:p>
          <a:p>
            <a:endParaRPr lang="en-US" altLang="zh-CN" sz="2000" b="1" dirty="0">
              <a:solidFill>
                <a:srgbClr val="006DAE"/>
              </a:solidFill>
            </a:endParaRPr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6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、离开会议室</a:t>
            </a:r>
            <a:endParaRPr lang="zh-CN" altLang="en-US" sz="2000" b="1" dirty="0">
              <a:solidFill>
                <a:srgbClr val="006DA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920251" y="1885860"/>
            <a:ext cx="7060840" cy="4032146"/>
            <a:chOff x="1196307" y="1788047"/>
            <a:chExt cx="7060840" cy="403214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r="249" b="579"/>
            <a:stretch>
              <a:fillRect/>
            </a:stretch>
          </p:blipFill>
          <p:spPr>
            <a:xfrm>
              <a:off x="1196307" y="1788047"/>
              <a:ext cx="7060840" cy="372251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249732" y="5442106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52825" y="5450861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66986" y="5450861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62427" y="5442106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38664" y="5450861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63893" y="5450861"/>
              <a:ext cx="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997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94299" y="1268010"/>
            <a:ext cx="416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音频、视频图标状态含义：</a:t>
            </a:r>
            <a:endParaRPr lang="en-US" altLang="zh-CN" sz="2400" dirty="0">
              <a:latin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283584" y="1859217"/>
            <a:ext cx="7213344" cy="4364917"/>
            <a:chOff x="1464309" y="1897317"/>
            <a:chExt cx="7213344" cy="4364917"/>
          </a:xfrm>
        </p:grpSpPr>
        <p:sp>
          <p:nvSpPr>
            <p:cNvPr id="16" name="object 6"/>
            <p:cNvSpPr/>
            <p:nvPr/>
          </p:nvSpPr>
          <p:spPr>
            <a:xfrm>
              <a:off x="1464309" y="2798181"/>
              <a:ext cx="938784" cy="769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1464309" y="4594978"/>
              <a:ext cx="938784" cy="768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8"/>
            <p:cNvSpPr/>
            <p:nvPr/>
          </p:nvSpPr>
          <p:spPr>
            <a:xfrm>
              <a:off x="1464309" y="3695817"/>
              <a:ext cx="938784" cy="7696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9"/>
            <p:cNvSpPr/>
            <p:nvPr/>
          </p:nvSpPr>
          <p:spPr>
            <a:xfrm>
              <a:off x="1464309" y="5492614"/>
              <a:ext cx="938784" cy="7696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0"/>
            <p:cNvSpPr/>
            <p:nvPr/>
          </p:nvSpPr>
          <p:spPr>
            <a:xfrm>
              <a:off x="1464309" y="1900546"/>
              <a:ext cx="938784" cy="7680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/>
            <p:cNvSpPr txBox="1"/>
            <p:nvPr/>
          </p:nvSpPr>
          <p:spPr>
            <a:xfrm>
              <a:off x="2676901" y="4399217"/>
              <a:ext cx="4674235" cy="72545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50520" marR="5080">
                <a:lnSpc>
                  <a:spcPct val="280000"/>
                </a:lnSpc>
                <a:spcBef>
                  <a:spcPts val="335"/>
                </a:spcBef>
              </a:pP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摄像头已关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闭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，</a:t>
              </a: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点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击后打开摄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像</a:t>
              </a: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头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581653" y="1897317"/>
              <a:ext cx="6096000" cy="677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lang="zh-CN" altLang="en-US" dirty="0">
                <a:latin typeface="微软雅黑" pitchFamily="34" charset="-122"/>
                <a:cs typeface="微软雅黑" pitchFamily="34" charset="-122"/>
              </a:endParaRPr>
            </a:p>
            <a:p>
              <a:pPr marL="350520">
                <a:lnSpc>
                  <a:spcPct val="100000"/>
                </a:lnSpc>
              </a:pP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未连接麦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克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风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，点击尝试启用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麦克风</a:t>
              </a:r>
              <a:endParaRPr lang="zh-CN" altLang="en-US" sz="2000" b="1" dirty="0">
                <a:solidFill>
                  <a:srgbClr val="006DAE"/>
                </a:solidFill>
                <a:latin typeface="微软雅黑" pitchFamily="34" charset="-122"/>
                <a:cs typeface="微软雅黑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581653" y="2765846"/>
              <a:ext cx="6096000" cy="677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ts val="75"/>
                </a:spcBef>
              </a:pPr>
              <a:endParaRPr lang="zh-CN" altLang="en-US" dirty="0">
                <a:latin typeface="微软雅黑" pitchFamily="34" charset="-122"/>
                <a:cs typeface="微软雅黑" pitchFamily="34" charset="-122"/>
              </a:endParaRPr>
            </a:p>
            <a:p>
              <a:pPr marL="350520">
                <a:lnSpc>
                  <a:spcPct val="100000"/>
                </a:lnSpc>
                <a:spcBef>
                  <a:spcPts val="5"/>
                </a:spcBef>
              </a:pP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麦克风已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静音，点击后打开麦克</a:t>
              </a:r>
              <a:r>
                <a:rPr lang="zh-CN" altLang="en-US" sz="2000" b="1" spc="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风</a:t>
              </a:r>
              <a:endParaRPr lang="zh-CN" altLang="en-US" sz="2000" b="1" dirty="0">
                <a:solidFill>
                  <a:srgbClr val="006DAE"/>
                </a:solidFill>
                <a:latin typeface="微软雅黑" pitchFamily="34" charset="-122"/>
                <a:cs typeface="微软雅黑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955417" y="3880571"/>
              <a:ext cx="45993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麦克风已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打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开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，可以说</a:t>
              </a:r>
              <a:r>
                <a:rPr lang="zh-CN" altLang="en-US" sz="2000" b="1" spc="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话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，点</a:t>
              </a:r>
              <a:r>
                <a:rPr lang="zh-CN" altLang="en-US" sz="2000" b="1" spc="-10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击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后静音 </a:t>
              </a:r>
              <a:endParaRPr lang="zh-CN" altLang="en-US" sz="20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581653" y="5316093"/>
              <a:ext cx="4378122" cy="8056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0520" marR="5080">
                <a:lnSpc>
                  <a:spcPct val="280000"/>
                </a:lnSpc>
                <a:spcBef>
                  <a:spcPts val="335"/>
                </a:spcBef>
              </a:pP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摄像头</a:t>
              </a:r>
              <a:r>
                <a:rPr lang="zh-CN" altLang="en-US" sz="2000" b="1" dirty="0" smtClean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已打开</a:t>
              </a:r>
              <a:r>
                <a:rPr lang="zh-CN" altLang="en-US" sz="2000" b="1" spc="-15" dirty="0" smtClean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，</a:t>
              </a:r>
              <a:r>
                <a:rPr lang="zh-CN" altLang="en-US" sz="2000" b="1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点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击</a:t>
              </a:r>
              <a:r>
                <a:rPr lang="zh-CN" altLang="en-US" sz="2000" b="1" spc="-15" dirty="0" smtClean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后</a:t>
              </a:r>
              <a:r>
                <a:rPr lang="zh-CN" altLang="en-US" sz="2000" b="1" spc="-15" dirty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关闭</a:t>
              </a:r>
              <a:r>
                <a:rPr lang="zh-CN" altLang="en-US" sz="2000" b="1" spc="-15" dirty="0" smtClean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摄</a:t>
              </a:r>
              <a:r>
                <a:rPr lang="zh-CN" altLang="en-US" sz="2000" b="1" spc="-10" dirty="0" smtClean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像</a:t>
              </a:r>
              <a:r>
                <a:rPr lang="zh-CN" altLang="en-US" sz="2000" b="1" dirty="0" smtClean="0">
                  <a:solidFill>
                    <a:srgbClr val="006DAE"/>
                  </a:solidFill>
                  <a:latin typeface="微软雅黑" pitchFamily="34" charset="-122"/>
                  <a:cs typeface="微软雅黑" pitchFamily="34" charset="-122"/>
                </a:rPr>
                <a:t>头</a:t>
              </a:r>
              <a:endParaRPr lang="zh-CN" altLang="en-US" sz="2000" b="1" dirty="0">
                <a:solidFill>
                  <a:srgbClr val="006DAE"/>
                </a:solidFill>
                <a:latin typeface="微软雅黑" pitchFamily="34" charset="-122"/>
                <a:cs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997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94299" y="1337700"/>
            <a:ext cx="35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麦克风、摄像头连接：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6779126" y="3708301"/>
            <a:ext cx="3241168" cy="2853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/>
          <a:srcRect l="26147" t="28546" r="26179" b="23563"/>
          <a:stretch>
            <a:fillRect/>
          </a:stretch>
        </p:blipFill>
        <p:spPr>
          <a:xfrm>
            <a:off x="7121453" y="1446253"/>
            <a:ext cx="2898841" cy="1935033"/>
          </a:xfrm>
          <a:prstGeom prst="rect">
            <a:avLst/>
          </a:prstGeom>
        </p:spPr>
      </p:pic>
      <p:sp>
        <p:nvSpPr>
          <p:cNvPr id="32" name="object 5"/>
          <p:cNvSpPr txBox="1"/>
          <p:nvPr/>
        </p:nvSpPr>
        <p:spPr>
          <a:xfrm>
            <a:off x="1397835" y="1988777"/>
            <a:ext cx="46695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sz="2000" dirty="0" smtClean="0">
                <a:latin typeface="+mn-ea"/>
                <a:cs typeface="微软雅黑" pitchFamily="34" charset="-122"/>
              </a:rPr>
              <a:t>通常情况下（</a:t>
            </a:r>
            <a:r>
              <a:rPr lang="zh-CN" altLang="en-US" sz="2000" i="1" dirty="0" smtClean="0">
                <a:latin typeface="+mn-ea"/>
                <a:cs typeface="微软雅黑" pitchFamily="34" charset="-122"/>
              </a:rPr>
              <a:t>手机</a:t>
            </a:r>
            <a:r>
              <a:rPr lang="zh-CN" altLang="en-US" sz="2000" dirty="0" smtClean="0">
                <a:latin typeface="+mn-ea"/>
                <a:cs typeface="微软雅黑" pitchFamily="34" charset="-122"/>
              </a:rPr>
              <a:t>、</a:t>
            </a:r>
            <a:r>
              <a:rPr lang="zh-CN" altLang="en-US" sz="2000" i="1" dirty="0" smtClean="0">
                <a:latin typeface="+mn-ea"/>
                <a:cs typeface="微软雅黑" pitchFamily="34" charset="-122"/>
              </a:rPr>
              <a:t>笔记本电脑</a:t>
            </a:r>
            <a:r>
              <a:rPr lang="zh-CN" altLang="en-US" sz="2000" dirty="0" smtClean="0">
                <a:latin typeface="+mn-ea"/>
                <a:cs typeface="微软雅黑" pitchFamily="34" charset="-122"/>
              </a:rPr>
              <a:t>）进入会议室时选择“使用电脑语音设备”</a:t>
            </a:r>
            <a:r>
              <a:rPr lang="en-US" altLang="zh-CN" sz="2000" dirty="0" smtClean="0">
                <a:latin typeface="+mn-ea"/>
                <a:cs typeface="微软雅黑" pitchFamily="34" charset="-122"/>
              </a:rPr>
              <a:t>Zoom</a:t>
            </a:r>
            <a:r>
              <a:rPr lang="zh-CN" altLang="en-US" sz="2000" dirty="0" smtClean="0">
                <a:latin typeface="+mn-ea"/>
                <a:cs typeface="微软雅黑" pitchFamily="34" charset="-122"/>
              </a:rPr>
              <a:t>即可识别到麦克风与摄像头</a:t>
            </a:r>
            <a:endParaRPr sz="2000" dirty="0">
              <a:latin typeface="+mn-ea"/>
              <a:cs typeface="微软雅黑" pitchFamily="34" charset="-122"/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1397835" y="4199894"/>
            <a:ext cx="52031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 smtClean="0">
                <a:latin typeface="+mn-ea"/>
                <a:cs typeface="微软雅黑" pitchFamily="34" charset="-122"/>
              </a:rPr>
              <a:t>如显示未连接麦克风，或外接麦克风、摄像头</a:t>
            </a:r>
            <a:r>
              <a:rPr lang="zh-CN" altLang="en-US" dirty="0">
                <a:latin typeface="+mn-ea"/>
                <a:cs typeface="微软雅黑" pitchFamily="34" charset="-122"/>
              </a:rPr>
              <a:t>的情况</a:t>
            </a:r>
            <a:r>
              <a:rPr lang="zh-CN" altLang="en-US" dirty="0" smtClean="0">
                <a:latin typeface="+mn-ea"/>
                <a:cs typeface="微软雅黑" pitchFamily="34" charset="-122"/>
              </a:rPr>
              <a:t>，可点击</a:t>
            </a:r>
            <a:r>
              <a:rPr lang="zh-CN" altLang="en-US" dirty="0">
                <a:latin typeface="+mn-ea"/>
                <a:cs typeface="微软雅黑" pitchFamily="34" charset="-122"/>
              </a:rPr>
              <a:t>音频、视频按钮右侧箭头打开</a:t>
            </a:r>
            <a:r>
              <a:rPr lang="zh-CN" altLang="en-US" dirty="0" smtClean="0">
                <a:latin typeface="+mn-ea"/>
                <a:cs typeface="微软雅黑" pitchFamily="34" charset="-122"/>
              </a:rPr>
              <a:t>菜单进行麦克风、扬声器、摄像头的选择</a:t>
            </a:r>
            <a:endParaRPr sz="1600" dirty="0">
              <a:solidFill>
                <a:srgbClr val="006DAE"/>
              </a:solidFill>
              <a:latin typeface="+mn-ea"/>
              <a:cs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4298" cy="1446251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54567" y="470491"/>
            <a:ext cx="495845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974" y="1231405"/>
            <a:ext cx="95794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注意事项</a:t>
            </a:r>
            <a:endParaRPr lang="en-US" altLang="zh-CN" sz="2400" dirty="0" smtClean="0">
              <a:latin typeface="+mn-ea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400" dirty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r>
              <a:rPr lang="zh-CN" altLang="en-US" sz="2400" dirty="0" smtClean="0">
                <a:latin typeface="+mn-ea"/>
              </a:rPr>
              <a:t>多台设备加入</a:t>
            </a:r>
            <a:r>
              <a:rPr lang="en-US" altLang="zh-CN" sz="2400" dirty="0" smtClean="0">
                <a:latin typeface="+mn-ea"/>
              </a:rPr>
              <a:t>Zoom</a:t>
            </a:r>
            <a:r>
              <a:rPr lang="zh-CN" altLang="en-US" sz="2400" dirty="0" smtClean="0">
                <a:latin typeface="+mn-ea"/>
              </a:rPr>
              <a:t>会议室时，同一房间只能有一台设备连接音频，作为辅助镜头的设备请关闭麦克风并始终保持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静音</a:t>
            </a:r>
            <a:r>
              <a:rPr lang="zh-CN" altLang="en-US" sz="2400" dirty="0" smtClean="0">
                <a:latin typeface="+mn-ea"/>
              </a:rPr>
              <a:t>状态，以防止啸叫。</a:t>
            </a:r>
            <a:endParaRPr lang="en-US" altLang="zh-CN" sz="2400" dirty="0" smtClean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endParaRPr lang="en-US" altLang="zh-CN" sz="2400" dirty="0" smtClean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r>
              <a:rPr lang="zh-CN" altLang="en-US" sz="2400" dirty="0" smtClean="0">
                <a:latin typeface="+mn-ea"/>
              </a:rPr>
              <a:t>主镜头、辅助镜头音频连接建议：</a:t>
            </a:r>
            <a:endParaRPr lang="en-US" altLang="zh-CN" sz="24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建议连接作为“主镜头”设备的音频，并开启其麦克风</a:t>
            </a:r>
            <a:endParaRPr lang="en-US" altLang="zh-CN" sz="2400" dirty="0" smtClean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 smtClean="0">
                <a:latin typeface="+mn-ea"/>
              </a:rPr>
              <a:t>建议学生打开</a:t>
            </a:r>
            <a:r>
              <a:rPr lang="zh-CN" altLang="en-US" sz="2400" dirty="0">
                <a:latin typeface="+mn-ea"/>
              </a:rPr>
              <a:t>作为“主镜头”设备的扬声器，以便</a:t>
            </a:r>
            <a:r>
              <a:rPr lang="zh-CN" altLang="en-US" sz="2400" dirty="0" smtClean="0">
                <a:latin typeface="+mn-ea"/>
              </a:rPr>
              <a:t>与面试专家</a:t>
            </a:r>
            <a:r>
              <a:rPr lang="zh-CN" altLang="en-US" sz="2400" dirty="0">
                <a:latin typeface="+mn-ea"/>
              </a:rPr>
              <a:t>沟通</a:t>
            </a:r>
            <a:endParaRPr lang="en-US" altLang="zh-CN" sz="24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建议作为</a:t>
            </a:r>
            <a:r>
              <a:rPr lang="zh-CN" altLang="en-US" sz="2400" dirty="0" smtClean="0">
                <a:latin typeface="+mn-ea"/>
              </a:rPr>
              <a:t>“辅助镜头”</a:t>
            </a:r>
            <a:r>
              <a:rPr lang="zh-CN" altLang="en-US" sz="2400" dirty="0">
                <a:latin typeface="+mn-ea"/>
              </a:rPr>
              <a:t>设备的音频</a:t>
            </a:r>
            <a:r>
              <a:rPr lang="zh-CN" altLang="en-US" sz="2400" dirty="0" smtClean="0">
                <a:latin typeface="+mn-ea"/>
              </a:rPr>
              <a:t>不连接并保持静音</a:t>
            </a:r>
            <a:endParaRPr lang="en-US" altLang="zh-CN" sz="24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 sz="2400" dirty="0">
                <a:latin typeface="+mn-ea"/>
              </a:rPr>
              <a:t>不建议考生佩戴耳机</a:t>
            </a:r>
            <a:r>
              <a:rPr lang="zh-CN" altLang="en-US" sz="2400" dirty="0" smtClean="0">
                <a:latin typeface="+mn-ea"/>
              </a:rPr>
              <a:t>参加面试</a:t>
            </a:r>
            <a:endParaRPr lang="en-US" altLang="zh-CN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997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94299" y="1208672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 dirty="0" smtClean="0">
                <a:latin typeface="+mn-ea"/>
              </a:rPr>
              <a:t>ZOOM</a:t>
            </a:r>
            <a:r>
              <a:rPr lang="zh-CN" altLang="en-US" sz="2400" dirty="0" smtClean="0">
                <a:latin typeface="+mn-ea"/>
              </a:rPr>
              <a:t>视频调试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4390" y="1849562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+mn-ea"/>
              </a:rPr>
              <a:t>点击右下角开启摄像头：</a:t>
            </a:r>
            <a:endParaRPr lang="en-US" altLang="zh-CN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87971" y="1670337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+mn-ea"/>
              </a:rPr>
              <a:t>右下角可切换演讲者视图及画廊视图，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下图为画廊视图：</a:t>
            </a:r>
            <a:endParaRPr lang="en-US" altLang="zh-CN" dirty="0"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17983"/>
          <a:stretch>
            <a:fillRect/>
          </a:stretch>
        </p:blipFill>
        <p:spPr>
          <a:xfrm>
            <a:off x="1109970" y="2398119"/>
            <a:ext cx="4195262" cy="30514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971" y="2372389"/>
            <a:ext cx="5110618" cy="310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997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994299" y="1066278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注意事项</a:t>
            </a:r>
            <a:endParaRPr lang="en-US" altLang="zh-CN" sz="2400" dirty="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9970" y="1527943"/>
            <a:ext cx="987235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  <a:ea typeface="+mn-ea"/>
              </a:rPr>
              <a:t>华东理工大学网上夏令营面试要求</a:t>
            </a:r>
            <a:r>
              <a:rPr lang="zh-CN" altLang="en-US" sz="2400" dirty="0">
                <a:latin typeface="+mn-ea"/>
                <a:ea typeface="+mn-ea"/>
              </a:rPr>
              <a:t>考生准备双镜头：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200" dirty="0" smtClean="0">
                <a:latin typeface="+mn-ea"/>
                <a:ea typeface="+mn-ea"/>
              </a:rPr>
              <a:t>学生主镜</a:t>
            </a:r>
            <a:r>
              <a:rPr lang="zh-CN" altLang="en-US" sz="2200" dirty="0" smtClean="0">
                <a:latin typeface="+mn-ea"/>
                <a:ea typeface="+mn-ea"/>
              </a:rPr>
              <a:t>头，需</a:t>
            </a:r>
            <a:r>
              <a:rPr lang="zh-CN" altLang="en-US" sz="2200" dirty="0">
                <a:latin typeface="+mn-ea"/>
                <a:ea typeface="+mn-ea"/>
              </a:rPr>
              <a:t>全程清晰</a:t>
            </a:r>
            <a:r>
              <a:rPr lang="zh-CN" altLang="en-US" sz="2200" dirty="0" smtClean="0">
                <a:latin typeface="+mn-ea"/>
                <a:ea typeface="+mn-ea"/>
              </a:rPr>
              <a:t>显示</a:t>
            </a:r>
            <a:r>
              <a:rPr lang="zh-CN" altLang="en-US" sz="2200" dirty="0">
                <a:latin typeface="+mn-ea"/>
              </a:rPr>
              <a:t>学生</a:t>
            </a:r>
            <a:r>
              <a:rPr lang="zh-CN" altLang="en-US" sz="2200" dirty="0" smtClean="0">
                <a:latin typeface="+mn-ea"/>
                <a:ea typeface="+mn-ea"/>
              </a:rPr>
              <a:t>面容</a:t>
            </a:r>
            <a:r>
              <a:rPr lang="zh-CN" altLang="en-US" sz="2200" dirty="0">
                <a:latin typeface="+mn-ea"/>
                <a:ea typeface="+mn-ea"/>
              </a:rPr>
              <a:t>以及双手位置</a:t>
            </a: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200" dirty="0">
                <a:latin typeface="+mn-ea"/>
              </a:rPr>
              <a:t>学生</a:t>
            </a:r>
            <a:r>
              <a:rPr lang="zh-CN" altLang="en-US" sz="2200" dirty="0" smtClean="0">
                <a:latin typeface="+mn-ea"/>
                <a:ea typeface="+mn-ea"/>
              </a:rPr>
              <a:t>辅助</a:t>
            </a:r>
            <a:r>
              <a:rPr lang="zh-CN" altLang="en-US" sz="2200" dirty="0" smtClean="0">
                <a:latin typeface="+mn-ea"/>
                <a:ea typeface="+mn-ea"/>
              </a:rPr>
              <a:t>镜头</a:t>
            </a:r>
            <a:r>
              <a:rPr lang="zh-CN" altLang="en-US" sz="2200" dirty="0" smtClean="0">
                <a:latin typeface="+mn-ea"/>
              </a:rPr>
              <a:t>，</a:t>
            </a:r>
            <a:r>
              <a:rPr lang="zh-CN" altLang="en-US" sz="2200" dirty="0" smtClean="0">
                <a:latin typeface="+mn-ea"/>
                <a:ea typeface="+mn-ea"/>
              </a:rPr>
              <a:t>在学生侧后</a:t>
            </a:r>
            <a:r>
              <a:rPr lang="zh-CN" altLang="en-US" sz="2200" dirty="0">
                <a:latin typeface="+mn-ea"/>
                <a:ea typeface="+mn-ea"/>
              </a:rPr>
              <a:t>方</a:t>
            </a:r>
            <a:r>
              <a:rPr lang="en-US" altLang="zh-CN" sz="2200" dirty="0">
                <a:latin typeface="+mn-ea"/>
                <a:ea typeface="+mn-ea"/>
              </a:rPr>
              <a:t>1-2</a:t>
            </a:r>
            <a:r>
              <a:rPr lang="zh-CN" altLang="en-US" sz="2200" dirty="0">
                <a:latin typeface="+mn-ea"/>
                <a:ea typeface="+mn-ea"/>
              </a:rPr>
              <a:t>米处设置，需全程清晰</a:t>
            </a:r>
            <a:r>
              <a:rPr lang="zh-CN" altLang="en-US" sz="2200" dirty="0" smtClean="0">
                <a:latin typeface="+mn-ea"/>
                <a:ea typeface="+mn-ea"/>
              </a:rPr>
              <a:t>显示</a:t>
            </a:r>
            <a:r>
              <a:rPr lang="zh-CN" altLang="en-US" sz="2200" dirty="0">
                <a:latin typeface="+mn-ea"/>
              </a:rPr>
              <a:t>学生</a:t>
            </a:r>
            <a:r>
              <a:rPr lang="zh-CN" altLang="en-US" sz="2200" dirty="0" smtClean="0">
                <a:latin typeface="+mn-ea"/>
                <a:ea typeface="+mn-ea"/>
              </a:rPr>
              <a:t>面试</a:t>
            </a:r>
            <a:r>
              <a:rPr lang="zh-CN" altLang="en-US" sz="2200" dirty="0" smtClean="0">
                <a:latin typeface="+mn-ea"/>
                <a:ea typeface="+mn-ea"/>
              </a:rPr>
              <a:t>环境</a:t>
            </a:r>
            <a:endParaRPr lang="zh-CN" altLang="en-US" sz="2200" dirty="0"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79" y="3172346"/>
            <a:ext cx="5362945" cy="32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997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109970" y="1156634"/>
            <a:ext cx="48812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共享屏幕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Arial" charset="0"/>
              <a:buChar char="•"/>
            </a:pPr>
            <a:endParaRPr lang="en-US" altLang="zh-CN" sz="2400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点击下方“共享屏幕”可选择共享的窗口或程序：</a:t>
            </a:r>
            <a:endParaRPr lang="en-US" altLang="zh-CN" dirty="0">
              <a:latin typeface="+mn-ea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174690" y="2380022"/>
            <a:ext cx="3969258" cy="3812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2422593" y="283227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6072" y="4101578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83270" y="2832275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1851" y="2832275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6DAE"/>
                </a:solidFill>
              </a:rPr>
              <a:t>1</a:t>
            </a:r>
            <a:r>
              <a:rPr lang="zh-CN" altLang="en-US" sz="2000" b="1" dirty="0">
                <a:solidFill>
                  <a:srgbClr val="006DAE"/>
                </a:solidFill>
              </a:rPr>
              <a:t>、分享整个屏幕</a:t>
            </a:r>
          </a:p>
          <a:p>
            <a:r>
              <a:rPr lang="zh-CN" altLang="en-US" sz="2000" dirty="0" smtClean="0">
                <a:solidFill>
                  <a:srgbClr val="006DAE"/>
                </a:solidFill>
              </a:rPr>
              <a:t>其他参会者可看到</a:t>
            </a:r>
            <a:r>
              <a:rPr lang="zh-CN" altLang="en-US" sz="2000" dirty="0">
                <a:solidFill>
                  <a:srgbClr val="006DAE"/>
                </a:solidFill>
              </a:rPr>
              <a:t>您电脑屏幕上所有</a:t>
            </a:r>
            <a:r>
              <a:rPr lang="zh-CN" altLang="en-US" sz="2000" dirty="0" smtClean="0">
                <a:solidFill>
                  <a:srgbClr val="006DAE"/>
                </a:solidFill>
              </a:rPr>
              <a:t>内容</a:t>
            </a:r>
            <a:endParaRPr lang="en-US" altLang="zh-CN" sz="2000" dirty="0" smtClean="0">
              <a:solidFill>
                <a:srgbClr val="006DAE"/>
              </a:solidFill>
            </a:endParaRPr>
          </a:p>
          <a:p>
            <a:endParaRPr lang="zh-CN" altLang="en-US" sz="2000" b="1" dirty="0">
              <a:solidFill>
                <a:srgbClr val="006DAE"/>
              </a:solidFill>
            </a:endParaRPr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2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、分享</a:t>
            </a:r>
            <a:r>
              <a:rPr lang="zh-CN" altLang="en-US" sz="2000" b="1" dirty="0">
                <a:solidFill>
                  <a:srgbClr val="006DAE"/>
                </a:solidFill>
              </a:rPr>
              <a:t>某个程序窗口</a:t>
            </a:r>
          </a:p>
          <a:p>
            <a:r>
              <a:rPr lang="zh-CN" altLang="en-US" sz="2000" dirty="0">
                <a:solidFill>
                  <a:srgbClr val="006DAE"/>
                </a:solidFill>
              </a:rPr>
              <a:t>只将一个窗口（如 </a:t>
            </a:r>
            <a:r>
              <a:rPr lang="en-US" altLang="zh-CN" sz="2000" dirty="0">
                <a:solidFill>
                  <a:srgbClr val="006DAE"/>
                </a:solidFill>
              </a:rPr>
              <a:t>PPT</a:t>
            </a:r>
            <a:r>
              <a:rPr lang="zh-CN" altLang="en-US" sz="2000" dirty="0">
                <a:solidFill>
                  <a:srgbClr val="006DAE"/>
                </a:solidFill>
              </a:rPr>
              <a:t>）显示给</a:t>
            </a:r>
            <a:r>
              <a:rPr lang="zh-CN" altLang="en-US" sz="2000" dirty="0" smtClean="0">
                <a:solidFill>
                  <a:srgbClr val="006DAE"/>
                </a:solidFill>
              </a:rPr>
              <a:t>其他参会者</a:t>
            </a:r>
            <a:endParaRPr lang="en-US" altLang="zh-CN" sz="2000" dirty="0" smtClean="0">
              <a:solidFill>
                <a:srgbClr val="006DAE"/>
              </a:solidFill>
            </a:endParaRPr>
          </a:p>
          <a:p>
            <a:endParaRPr lang="zh-CN" altLang="en-US" sz="2000" b="1" dirty="0">
              <a:solidFill>
                <a:srgbClr val="006DAE"/>
              </a:solidFill>
            </a:endParaRPr>
          </a:p>
          <a:p>
            <a:r>
              <a:rPr lang="en-US" altLang="zh-CN" sz="2000" b="1" dirty="0" smtClean="0">
                <a:solidFill>
                  <a:srgbClr val="006DAE"/>
                </a:solidFill>
              </a:rPr>
              <a:t>3</a:t>
            </a:r>
            <a:r>
              <a:rPr lang="zh-CN" altLang="en-US" sz="2000" b="1" dirty="0" smtClean="0">
                <a:solidFill>
                  <a:srgbClr val="006DAE"/>
                </a:solidFill>
              </a:rPr>
              <a:t>、白板</a:t>
            </a:r>
            <a:endParaRPr lang="zh-CN" altLang="en-US" sz="2000" b="1" dirty="0">
              <a:solidFill>
                <a:srgbClr val="006DAE"/>
              </a:solidFill>
            </a:endParaRPr>
          </a:p>
          <a:p>
            <a:r>
              <a:rPr lang="zh-CN" altLang="en-US" sz="2000" dirty="0">
                <a:solidFill>
                  <a:srgbClr val="006DAE"/>
                </a:solidFill>
              </a:rPr>
              <a:t>打开白板书写，</a:t>
            </a:r>
            <a:r>
              <a:rPr lang="zh-CN" altLang="en-US" sz="2000" dirty="0" smtClean="0">
                <a:solidFill>
                  <a:srgbClr val="006DAE"/>
                </a:solidFill>
              </a:rPr>
              <a:t>其他参会者只能</a:t>
            </a:r>
            <a:r>
              <a:rPr lang="zh-CN" altLang="en-US" sz="2000" dirty="0">
                <a:solidFill>
                  <a:srgbClr val="006DAE"/>
                </a:solidFill>
              </a:rPr>
              <a:t>看到白板内容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087110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软件使用说明</a:t>
            </a:r>
          </a:p>
        </p:txBody>
      </p:sp>
      <p:sp>
        <p:nvSpPr>
          <p:cNvPr id="7" name="矩形 6"/>
          <p:cNvSpPr/>
          <p:nvPr/>
        </p:nvSpPr>
        <p:spPr>
          <a:xfrm>
            <a:off x="1087110" y="975759"/>
            <a:ext cx="81801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离开会议</a:t>
            </a:r>
            <a:endParaRPr lang="en-US" altLang="zh-CN" sz="2400" dirty="0" smtClean="0">
              <a:latin typeface="+mn-ea"/>
            </a:endParaRPr>
          </a:p>
          <a:p>
            <a:pPr marL="285750" indent="-285750">
              <a:buFont typeface="Arial" charset="0"/>
              <a:buChar char="•"/>
            </a:pPr>
            <a:endParaRPr lang="en-US" altLang="zh-CN" sz="2400" dirty="0" smtClean="0">
              <a:latin typeface="+mn-ea"/>
            </a:endParaRPr>
          </a:p>
          <a:p>
            <a:r>
              <a:rPr lang="en-US" altLang="zh-CN" dirty="0" smtClean="0">
                <a:latin typeface="+mn-ea"/>
              </a:rPr>
              <a:t>     </a:t>
            </a:r>
            <a:r>
              <a:rPr lang="zh-CN" altLang="en-US" dirty="0">
                <a:latin typeface="+mn-ea"/>
              </a:rPr>
              <a:t>面试</a:t>
            </a:r>
            <a:r>
              <a:rPr lang="zh-CN" altLang="en-US" dirty="0" smtClean="0">
                <a:latin typeface="+mn-ea"/>
              </a:rPr>
              <a:t>完成后两台设备请点击右下方</a:t>
            </a:r>
            <a:r>
              <a:rPr lang="zh-CN" altLang="en-US" b="1" dirty="0" smtClean="0">
                <a:latin typeface="+mn-ea"/>
              </a:rPr>
              <a:t>离开</a:t>
            </a:r>
            <a:r>
              <a:rPr lang="zh-CN" altLang="en-US" dirty="0" smtClean="0">
                <a:latin typeface="+mn-ea"/>
              </a:rPr>
              <a:t>，离开会议室</a:t>
            </a:r>
            <a:endParaRPr lang="en-US" altLang="zh-CN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6" y="2254428"/>
            <a:ext cx="5855851" cy="3907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16118"/>
            <a:ext cx="12192000" cy="5140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marL="0" indent="0" algn="ctr" eaLnBrk="1" latinLnBrk="0" hangingPunct="1">
              <a:lnSpc>
                <a:spcPct val="150000"/>
              </a:lnSpc>
              <a:buNone/>
            </a:pPr>
            <a:r>
              <a:rPr lang="zh-CN" altLang="en-US" sz="4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目  录</a:t>
            </a:r>
            <a:endParaRPr lang="en-US" altLang="zh-CN" sz="4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50000"/>
              </a:lnSpc>
              <a:buNone/>
            </a:pPr>
            <a:endParaRPr lang="en-US" altLang="zh-CN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ZOOM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软件安装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、进入活动室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考场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软件使用说明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、常见问题</a:t>
            </a:r>
            <a:endParaRPr lang="en-US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24995"/>
            <a:ext cx="12192000" cy="5140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marL="0" indent="0" algn="ctr" eaLnBrk="1" latinLnBrk="0" hangingPunct="1">
              <a:lnSpc>
                <a:spcPct val="150000"/>
              </a:lnSpc>
              <a:buNone/>
            </a:pPr>
            <a:r>
              <a:rPr lang="zh-CN" altLang="en-US" sz="4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目  录</a:t>
            </a:r>
            <a:endParaRPr lang="en-US" altLang="zh-CN" sz="4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50000"/>
              </a:lnSpc>
              <a:buNone/>
            </a:pPr>
            <a:endParaRPr lang="en-US" altLang="zh-CN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ZOOM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软件安装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进入活动室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考场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三、软件使用说明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四、常见问题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72619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常见问题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299" y="1386145"/>
            <a:ext cx="94488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zh-CN" altLang="en-US" sz="2000" dirty="0" smtClean="0">
                <a:latin typeface="+mn-ea"/>
                <a:ea typeface="+mn-ea"/>
              </a:rPr>
              <a:t>远程网上夏令营活动面试的</a:t>
            </a:r>
            <a:r>
              <a:rPr lang="zh-CN" altLang="en-US" sz="2000" dirty="0">
                <a:latin typeface="+mn-ea"/>
                <a:ea typeface="+mn-ea"/>
              </a:rPr>
              <a:t>网络和设备要求：</a:t>
            </a:r>
            <a:endParaRPr lang="en-US" altLang="zh-CN" sz="20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000" dirty="0">
                <a:latin typeface="+mn-ea"/>
                <a:ea typeface="+mn-ea"/>
              </a:rPr>
              <a:t>建议使用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电脑</a:t>
            </a:r>
            <a:r>
              <a:rPr lang="zh-CN" altLang="en-US" sz="2000" dirty="0" smtClean="0">
                <a:latin typeface="+mn-ea"/>
                <a:ea typeface="+mn-ea"/>
              </a:rPr>
              <a:t>作为面试的</a:t>
            </a:r>
            <a:r>
              <a:rPr lang="zh-CN" altLang="en-US" sz="2000" dirty="0">
                <a:latin typeface="+mn-ea"/>
                <a:ea typeface="+mn-ea"/>
              </a:rPr>
              <a:t>“主镜头”设备，建议连接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有线网络</a:t>
            </a:r>
            <a:r>
              <a:rPr lang="zh-CN" altLang="en-US" sz="2000" dirty="0">
                <a:latin typeface="+mn-ea"/>
                <a:ea typeface="+mn-ea"/>
              </a:rPr>
              <a:t>（插网线），在</a:t>
            </a:r>
            <a:r>
              <a:rPr lang="en-US" altLang="zh-CN" sz="2000" dirty="0">
                <a:latin typeface="+mn-ea"/>
                <a:ea typeface="+mn-ea"/>
              </a:rPr>
              <a:t>Zoom</a:t>
            </a:r>
            <a:r>
              <a:rPr lang="zh-CN" altLang="en-US" sz="2000" dirty="0">
                <a:latin typeface="+mn-ea"/>
                <a:ea typeface="+mn-ea"/>
              </a:rPr>
              <a:t>会议室中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连接音频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000" dirty="0">
                <a:latin typeface="+mn-ea"/>
                <a:ea typeface="+mn-ea"/>
              </a:rPr>
              <a:t>建议使用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手机、平板电脑</a:t>
            </a:r>
            <a:r>
              <a:rPr lang="zh-CN" altLang="en-US" sz="2000" dirty="0">
                <a:latin typeface="+mn-ea"/>
                <a:ea typeface="+mn-ea"/>
              </a:rPr>
              <a:t>等作为复试的</a:t>
            </a:r>
            <a:r>
              <a:rPr lang="zh-CN" altLang="en-US" sz="2000" dirty="0" smtClean="0">
                <a:latin typeface="+mn-ea"/>
                <a:ea typeface="+mn-ea"/>
              </a:rPr>
              <a:t>“辅助镜头”</a:t>
            </a:r>
            <a:r>
              <a:rPr lang="zh-CN" altLang="en-US" sz="2000" dirty="0">
                <a:latin typeface="+mn-ea"/>
                <a:ea typeface="+mn-ea"/>
              </a:rPr>
              <a:t>设备</a:t>
            </a:r>
            <a:r>
              <a:rPr lang="zh-CN" altLang="en-US" sz="2000" dirty="0" smtClean="0">
                <a:latin typeface="+mn-ea"/>
                <a:ea typeface="+mn-ea"/>
              </a:rPr>
              <a:t>，建议保证</a:t>
            </a:r>
            <a:r>
              <a:rPr lang="zh-CN" altLang="en-US" sz="2000" dirty="0">
                <a:latin typeface="+mn-ea"/>
              </a:rPr>
              <a:t>面试</a:t>
            </a:r>
            <a:r>
              <a:rPr lang="zh-CN" altLang="en-US" sz="2000" dirty="0" smtClean="0">
                <a:latin typeface="+mn-ea"/>
                <a:ea typeface="+mn-ea"/>
              </a:rPr>
              <a:t>环境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无线网络</a:t>
            </a:r>
            <a:r>
              <a:rPr lang="zh-CN" altLang="en-US" sz="2000" dirty="0">
                <a:latin typeface="+mn-ea"/>
                <a:ea typeface="+mn-ea"/>
              </a:rPr>
              <a:t>的畅通</a:t>
            </a:r>
            <a:r>
              <a:rPr lang="zh-CN" altLang="en-US" sz="2000" dirty="0" smtClean="0">
                <a:latin typeface="+mn-ea"/>
                <a:ea typeface="+mn-ea"/>
              </a:rPr>
              <a:t>，且</a:t>
            </a:r>
            <a:r>
              <a:rPr lang="zh-CN" altLang="en-US" sz="2000" dirty="0">
                <a:latin typeface="+mn-ea"/>
                <a:ea typeface="+mn-ea"/>
              </a:rPr>
              <a:t>在</a:t>
            </a:r>
            <a:r>
              <a:rPr lang="en-US" altLang="zh-CN" sz="2000" dirty="0">
                <a:latin typeface="+mn-ea"/>
                <a:ea typeface="+mn-ea"/>
              </a:rPr>
              <a:t>Zoom</a:t>
            </a:r>
            <a:r>
              <a:rPr lang="zh-CN" altLang="en-US" sz="2000" dirty="0">
                <a:latin typeface="+mn-ea"/>
                <a:ea typeface="+mn-ea"/>
              </a:rPr>
              <a:t>会议室中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不连接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音频</a:t>
            </a:r>
            <a:endParaRPr lang="en-US" altLang="zh-CN" sz="20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000" dirty="0" smtClean="0">
                <a:latin typeface="+mn-ea"/>
              </a:rPr>
              <a:t>如使用</a:t>
            </a:r>
            <a:r>
              <a:rPr lang="zh-CN" altLang="en-US" sz="2000" dirty="0">
                <a:latin typeface="+mn-ea"/>
              </a:rPr>
              <a:t>手机</a:t>
            </a:r>
            <a:r>
              <a:rPr lang="zh-CN" altLang="en-US" sz="2000" dirty="0" smtClean="0">
                <a:latin typeface="+mn-ea"/>
              </a:rPr>
              <a:t>作为</a:t>
            </a:r>
            <a:r>
              <a:rPr lang="zh-CN" altLang="en-US" sz="2000" dirty="0">
                <a:latin typeface="+mn-ea"/>
              </a:rPr>
              <a:t>面试</a:t>
            </a:r>
            <a:r>
              <a:rPr lang="zh-CN" altLang="en-US" sz="2000" dirty="0" smtClean="0">
                <a:latin typeface="+mn-ea"/>
              </a:rPr>
              <a:t>的</a:t>
            </a:r>
            <a:r>
              <a:rPr lang="zh-CN" altLang="en-US" sz="2000" dirty="0">
                <a:latin typeface="+mn-ea"/>
              </a:rPr>
              <a:t>“辅助镜头”</a:t>
            </a:r>
            <a:r>
              <a:rPr lang="zh-CN" altLang="en-US" sz="2000" dirty="0" smtClean="0">
                <a:latin typeface="+mn-ea"/>
              </a:rPr>
              <a:t>设备，请在连接</a:t>
            </a:r>
            <a:r>
              <a:rPr lang="en-US" altLang="zh-CN" sz="2000" dirty="0" err="1" smtClean="0">
                <a:latin typeface="+mn-ea"/>
              </a:rPr>
              <a:t>WiFi</a:t>
            </a:r>
            <a:r>
              <a:rPr lang="zh-CN" altLang="en-US" sz="2000" dirty="0" smtClean="0">
                <a:latin typeface="+mn-ea"/>
              </a:rPr>
              <a:t>情况下使用飞行模式，如</a:t>
            </a:r>
            <a:r>
              <a:rPr lang="en-US" altLang="zh-CN" sz="2000" dirty="0" smtClean="0">
                <a:latin typeface="+mn-ea"/>
              </a:rPr>
              <a:t>4G</a:t>
            </a:r>
            <a:r>
              <a:rPr lang="zh-CN" altLang="en-US" sz="2000" dirty="0" smtClean="0">
                <a:latin typeface="+mn-ea"/>
              </a:rPr>
              <a:t>网络，请设置拒接来电，以免影响面试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4299" y="4649087"/>
            <a:ext cx="94488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u"/>
            </a:pPr>
            <a:r>
              <a:rPr lang="zh-CN" altLang="en-US" sz="2000" dirty="0">
                <a:latin typeface="+mn-ea"/>
              </a:rPr>
              <a:t>面试</a:t>
            </a:r>
            <a:r>
              <a:rPr lang="zh-CN" altLang="en-US" sz="2000" dirty="0" smtClean="0">
                <a:latin typeface="+mn-ea"/>
                <a:ea typeface="+mn-ea"/>
              </a:rPr>
              <a:t>过程</a:t>
            </a:r>
            <a:r>
              <a:rPr lang="zh-CN" altLang="en-US" sz="2000" dirty="0">
                <a:latin typeface="+mn-ea"/>
                <a:ea typeface="+mn-ea"/>
              </a:rPr>
              <a:t>中出现网络卡顿：</a:t>
            </a:r>
            <a:endParaRPr lang="en-US" altLang="zh-CN" sz="20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000" dirty="0">
                <a:latin typeface="+mn-ea"/>
                <a:ea typeface="+mn-ea"/>
              </a:rPr>
              <a:t>请第一时间通过微信、</a:t>
            </a:r>
            <a:r>
              <a:rPr lang="en-US" altLang="zh-CN" sz="2000" dirty="0">
                <a:latin typeface="+mn-ea"/>
                <a:ea typeface="+mn-ea"/>
              </a:rPr>
              <a:t>QQ</a:t>
            </a:r>
            <a:r>
              <a:rPr lang="zh-CN" altLang="en-US" sz="2000" dirty="0">
                <a:latin typeface="+mn-ea"/>
                <a:ea typeface="+mn-ea"/>
              </a:rPr>
              <a:t>等方式</a:t>
            </a:r>
            <a:r>
              <a:rPr lang="zh-CN" altLang="en-US" sz="2000" dirty="0" smtClean="0">
                <a:latin typeface="+mn-ea"/>
                <a:ea typeface="+mn-ea"/>
              </a:rPr>
              <a:t>联系面试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秘书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，</a:t>
            </a:r>
            <a:r>
              <a:rPr lang="zh-CN" altLang="en-US" sz="2000" dirty="0" smtClean="0">
                <a:latin typeface="+mn-ea"/>
                <a:ea typeface="+mn-ea"/>
              </a:rPr>
              <a:t>听取</a:t>
            </a:r>
            <a:r>
              <a:rPr lang="zh-CN" altLang="en-US" sz="2000" dirty="0">
                <a:latin typeface="+mn-ea"/>
              </a:rPr>
              <a:t>面试</a:t>
            </a:r>
            <a:r>
              <a:rPr lang="zh-CN" altLang="en-US" sz="2000" dirty="0" smtClean="0">
                <a:latin typeface="+mn-ea"/>
                <a:ea typeface="+mn-ea"/>
              </a:rPr>
              <a:t>秘书</a:t>
            </a:r>
            <a:r>
              <a:rPr lang="zh-CN" altLang="en-US" sz="2000" dirty="0">
                <a:latin typeface="+mn-ea"/>
                <a:ea typeface="+mn-ea"/>
              </a:rPr>
              <a:t>的统一安排</a:t>
            </a:r>
            <a:endParaRPr lang="en-US" altLang="zh-CN" sz="20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charset="2"/>
              <a:buChar char="ü"/>
            </a:pPr>
            <a:r>
              <a:rPr lang="zh-CN" altLang="en-US" sz="2000" dirty="0">
                <a:latin typeface="+mn-ea"/>
                <a:ea typeface="+mn-ea"/>
              </a:rPr>
              <a:t>可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离开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面试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会议室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并重新进入</a:t>
            </a:r>
            <a:r>
              <a:rPr lang="zh-CN" altLang="en-US" sz="2000" dirty="0">
                <a:latin typeface="+mn-ea"/>
                <a:ea typeface="+mn-ea"/>
              </a:rPr>
              <a:t>（应提前</a:t>
            </a:r>
            <a:r>
              <a:rPr lang="zh-CN" altLang="en-US" sz="2000" dirty="0" smtClean="0">
                <a:latin typeface="+mn-ea"/>
                <a:ea typeface="+mn-ea"/>
              </a:rPr>
              <a:t>和</a:t>
            </a:r>
            <a:r>
              <a:rPr lang="zh-CN" altLang="en-US" sz="2000" dirty="0">
                <a:latin typeface="+mn-ea"/>
              </a:rPr>
              <a:t>面试</a:t>
            </a:r>
            <a:r>
              <a:rPr lang="zh-CN" altLang="en-US" sz="2000" dirty="0" smtClean="0">
                <a:latin typeface="+mn-ea"/>
                <a:ea typeface="+mn-ea"/>
              </a:rPr>
              <a:t>秘书</a:t>
            </a:r>
            <a:r>
              <a:rPr lang="zh-CN" altLang="en-US" sz="2000" dirty="0">
                <a:latin typeface="+mn-ea"/>
                <a:ea typeface="+mn-ea"/>
              </a:rPr>
              <a:t>取得联系并得到同意，非严重情况不建议采用该种方式）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72619" y="470492"/>
            <a:ext cx="7852092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社会与公共管理学院网上夏令营操作流程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1366" y="1227754"/>
            <a:ext cx="957949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b="1" dirty="0" smtClean="0">
                <a:latin typeface="+mn-ea"/>
              </a:rPr>
              <a:t>参加活动准备：</a:t>
            </a:r>
            <a:endParaRPr lang="en-US" altLang="zh-CN" sz="2400" b="1" dirty="0" smtClean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电脑，平板，手机等具有摄像功能的两台设备（参加夏令营活动时只需要</a:t>
            </a: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台设备，面试时需要两台设备）</a:t>
            </a:r>
            <a:endParaRPr lang="en-US" altLang="zh-CN" dirty="0" smtClean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在两台设备上面安装面试平台（</a:t>
            </a:r>
            <a:r>
              <a:rPr lang="en-US" altLang="zh-CN" dirty="0" smtClean="0">
                <a:latin typeface="+mn-ea"/>
              </a:rPr>
              <a:t>Zoom</a:t>
            </a:r>
            <a:r>
              <a:rPr lang="zh-CN" altLang="en-US" dirty="0" smtClean="0">
                <a:latin typeface="+mn-ea"/>
              </a:rPr>
              <a:t>软件）</a:t>
            </a:r>
            <a:endParaRPr lang="en-US" altLang="zh-CN" dirty="0" smtClean="0">
              <a:latin typeface="+mn-ea"/>
            </a:endParaRPr>
          </a:p>
          <a:p>
            <a:pPr marL="342900" indent="-342900">
              <a:buFont typeface="Arial" charset="0"/>
              <a:buChar char="•"/>
            </a:pPr>
            <a:r>
              <a:rPr lang="zh-CN" altLang="en-US" sz="2400" b="1" dirty="0" smtClean="0">
                <a:latin typeface="+mn-ea"/>
              </a:rPr>
              <a:t>测试及宣讲</a:t>
            </a:r>
            <a:r>
              <a:rPr lang="zh-CN" altLang="en-US" sz="3200" b="1" dirty="0" smtClean="0">
                <a:latin typeface="+mn-ea"/>
              </a:rPr>
              <a:t>：</a:t>
            </a:r>
            <a:endParaRPr lang="en-US" altLang="zh-CN" sz="3200" b="1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>
                <a:latin typeface="+mn-ea"/>
              </a:rPr>
              <a:t>考生自行进行设备调试（注意：同一房间内仅有一台设备连接音频，以防止啸叫）</a:t>
            </a:r>
            <a:endParaRPr lang="en-US" altLang="zh-CN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学院将于</a:t>
            </a:r>
            <a:r>
              <a:rPr lang="en-US" altLang="zh-CN" dirty="0" smtClean="0">
                <a:latin typeface="+mn-ea"/>
              </a:rPr>
              <a:t>7</a:t>
            </a:r>
            <a:r>
              <a:rPr lang="zh-CN" altLang="en-US" dirty="0" smtClean="0">
                <a:latin typeface="+mn-ea"/>
              </a:rPr>
              <a:t>月</a:t>
            </a:r>
            <a:r>
              <a:rPr lang="en-US" altLang="zh-CN" dirty="0" smtClean="0">
                <a:latin typeface="+mn-ea"/>
              </a:rPr>
              <a:t>8</a:t>
            </a:r>
            <a:r>
              <a:rPr lang="zh-CN" altLang="en-US" dirty="0" smtClean="0">
                <a:latin typeface="+mn-ea"/>
              </a:rPr>
              <a:t>日下午进行夏令营政策宣讲并进行网络测试（</a:t>
            </a:r>
            <a:r>
              <a:rPr lang="zh-CN" altLang="en-US" dirty="0">
                <a:latin typeface="+mn-ea"/>
              </a:rPr>
              <a:t>详</a:t>
            </a:r>
            <a:r>
              <a:rPr lang="zh-CN" altLang="en-US" dirty="0" smtClean="0">
                <a:latin typeface="+mn-ea"/>
              </a:rPr>
              <a:t>见学院网站通知）</a:t>
            </a:r>
            <a:endParaRPr lang="en-US" altLang="zh-CN" dirty="0">
              <a:latin typeface="+mn-ea"/>
            </a:endParaRPr>
          </a:p>
          <a:p>
            <a:pPr marL="342900" indent="-342900">
              <a:buFont typeface="Arial" charset="0"/>
              <a:buChar char="•"/>
            </a:pPr>
            <a:r>
              <a:rPr lang="zh-CN" altLang="en-US" sz="2400" b="1" dirty="0" smtClean="0">
                <a:latin typeface="+mn-ea"/>
              </a:rPr>
              <a:t>夏令营活动：</a:t>
            </a:r>
            <a:endParaRPr lang="zh-CN" altLang="en-US" sz="2400" b="1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营员微信群获取</a:t>
            </a:r>
            <a:r>
              <a:rPr lang="en-US" altLang="zh-CN" dirty="0">
                <a:latin typeface="+mn-ea"/>
              </a:rPr>
              <a:t>Zoom</a:t>
            </a:r>
            <a:r>
              <a:rPr lang="zh-CN" altLang="en-US" dirty="0">
                <a:latin typeface="+mn-ea"/>
              </a:rPr>
              <a:t>会议信息，会议号（11 位数字）、参会密码（8位数字）、会议</a:t>
            </a:r>
            <a:r>
              <a:rPr lang="zh-CN" altLang="en-US" dirty="0" smtClean="0">
                <a:latin typeface="+mn-ea"/>
              </a:rPr>
              <a:t>时间</a:t>
            </a:r>
            <a:endParaRPr lang="en-US" altLang="zh-CN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根据院系通知时间，进入会议室参加夏令营活动</a:t>
            </a:r>
            <a:endParaRPr lang="en-US" altLang="zh-CN" dirty="0" smtClean="0">
              <a:latin typeface="+mn-ea"/>
            </a:endParaRPr>
          </a:p>
          <a:p>
            <a:pPr marL="342900" indent="-342900">
              <a:buFont typeface="Arial" charset="0"/>
              <a:buChar char="•"/>
            </a:pPr>
            <a:r>
              <a:rPr lang="zh-CN" altLang="en-US" sz="2400" b="1" dirty="0" smtClean="0">
                <a:latin typeface="+mn-ea"/>
              </a:rPr>
              <a:t>夏令营面试：</a:t>
            </a:r>
            <a:endParaRPr lang="zh-CN" altLang="en-US" sz="2400" b="1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>
                <a:latin typeface="+mn-ea"/>
              </a:rPr>
              <a:t>获取</a:t>
            </a:r>
            <a:r>
              <a:rPr lang="en-US" altLang="zh-CN" dirty="0">
                <a:latin typeface="+mn-ea"/>
              </a:rPr>
              <a:t>Zoom</a:t>
            </a:r>
            <a:r>
              <a:rPr lang="zh-CN" altLang="en-US" dirty="0">
                <a:latin typeface="+mn-ea"/>
              </a:rPr>
              <a:t>会议信息，会议号（11 位数字）、参会密码（8位数字）、会议</a:t>
            </a:r>
            <a:r>
              <a:rPr lang="zh-CN" altLang="en-US" dirty="0" smtClean="0">
                <a:latin typeface="+mn-ea"/>
              </a:rPr>
              <a:t>时间</a:t>
            </a:r>
            <a:endParaRPr lang="en-US" altLang="zh-CN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秘书准入后，进入会议室，进行面试</a:t>
            </a:r>
            <a:endParaRPr lang="en-US" altLang="zh-CN" dirty="0" smtClean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dirty="0" smtClean="0">
                <a:latin typeface="+mn-ea"/>
              </a:rPr>
              <a:t>面试完成，离开会议室</a:t>
            </a:r>
            <a:endParaRPr lang="en-US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5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103754" y="470492"/>
            <a:ext cx="4500979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ZOOM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软件安装 </a:t>
            </a: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– PC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端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3754" y="1439333"/>
            <a:ext cx="1101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+mn-ea"/>
                <a:ea typeface="+mn-ea"/>
              </a:rPr>
              <a:t>PC</a:t>
            </a:r>
            <a:r>
              <a:rPr lang="zh-CN" altLang="en-US" sz="2400" dirty="0" smtClean="0">
                <a:latin typeface="+mn-ea"/>
                <a:ea typeface="+mn-ea"/>
              </a:rPr>
              <a:t>端：</a:t>
            </a:r>
            <a:endParaRPr lang="en-US" altLang="zh-CN" sz="2400" dirty="0" smtClean="0">
              <a:latin typeface="+mn-ea"/>
              <a:ea typeface="+mn-ea"/>
            </a:endParaRPr>
          </a:p>
          <a:p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zh-CN" altLang="en-US" sz="2400" dirty="0">
                <a:latin typeface="+mn-ea"/>
              </a:rPr>
              <a:t>访问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https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://zoom.com.cn/download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zh-CN" altLang="en-US" sz="2400" dirty="0" smtClean="0">
                <a:latin typeface="+mn-ea"/>
                <a:ea typeface="+mn-ea"/>
              </a:rPr>
              <a:t>点击“下载”即</a:t>
            </a:r>
            <a:r>
              <a:rPr lang="zh-CN" altLang="en-US" sz="2400" dirty="0">
                <a:latin typeface="+mn-ea"/>
                <a:ea typeface="+mn-ea"/>
              </a:rPr>
              <a:t>可下载安装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258" y="2821530"/>
            <a:ext cx="7047113" cy="2794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72619" y="470492"/>
            <a:ext cx="5157665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ZOOM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软件安装 </a:t>
            </a: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移动端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299" y="2048943"/>
            <a:ext cx="5881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lang="zh-CN" altLang="en-US" sz="2400" dirty="0" smtClean="0">
                <a:latin typeface="+mn-ea"/>
              </a:rPr>
              <a:t>安卓系统：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浏览器</a:t>
            </a:r>
            <a:r>
              <a:rPr lang="zh-CN" altLang="en-US" sz="2400" dirty="0" smtClean="0">
                <a:latin typeface="+mn-ea"/>
              </a:rPr>
              <a:t>访问</a:t>
            </a:r>
            <a:r>
              <a:rPr lang="zh-CN" altLang="en-US" sz="2400" dirty="0" smtClean="0">
                <a:latin typeface="+mn-ea"/>
                <a:ea typeface="+mn-ea"/>
              </a:rPr>
              <a:t>：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b="1" i="1" dirty="0" smtClean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https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://zoom.com.cn/download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zh-CN" altLang="en-US" sz="2400" dirty="0" smtClean="0">
                <a:latin typeface="+mn-ea"/>
                <a:ea typeface="+mn-ea"/>
              </a:rPr>
              <a:t>点击</a:t>
            </a:r>
            <a:r>
              <a:rPr lang="zh-CN" altLang="en-US" sz="2400" dirty="0">
                <a:latin typeface="+mn-ea"/>
                <a:ea typeface="+mn-ea"/>
              </a:rPr>
              <a:t>“下载”即可下载</a:t>
            </a:r>
            <a:r>
              <a:rPr lang="zh-CN" altLang="en-US" sz="2400" dirty="0" smtClean="0">
                <a:latin typeface="+mn-ea"/>
                <a:ea typeface="+mn-ea"/>
              </a:rPr>
              <a:t>安装</a:t>
            </a:r>
            <a:endParaRPr lang="en-US" altLang="zh-CN" sz="2400" dirty="0" smtClean="0">
              <a:latin typeface="+mn-ea"/>
              <a:ea typeface="+mn-ea"/>
            </a:endParaRPr>
          </a:p>
          <a:p>
            <a:endParaRPr lang="en-US" altLang="zh-CN" sz="2400" dirty="0" smtClean="0"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" b="12201"/>
          <a:stretch>
            <a:fillRect/>
          </a:stretch>
        </p:blipFill>
        <p:spPr>
          <a:xfrm>
            <a:off x="7714701" y="1320232"/>
            <a:ext cx="2760950" cy="4783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72619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ZOOM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软件安装 </a:t>
            </a: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移动端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299" y="1767459"/>
            <a:ext cx="67204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+mn-ea"/>
              </a:rPr>
              <a:t>iOS</a:t>
            </a:r>
            <a:r>
              <a:rPr lang="zh-CN" altLang="en-US" sz="2400" dirty="0" smtClean="0">
                <a:latin typeface="+mn-ea"/>
              </a:rPr>
              <a:t>系统</a:t>
            </a:r>
            <a:r>
              <a:rPr lang="zh-CN" altLang="en-US" sz="2400" dirty="0" smtClean="0">
                <a:latin typeface="+mn-ea"/>
                <a:ea typeface="+mn-ea"/>
              </a:rPr>
              <a:t>：</a:t>
            </a:r>
            <a:endParaRPr lang="en-US" altLang="zh-CN" sz="2400" dirty="0">
              <a:latin typeface="+mn-ea"/>
            </a:endParaRPr>
          </a:p>
          <a:p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1.</a:t>
            </a:r>
            <a:r>
              <a:rPr lang="zh-CN" altLang="en-US" sz="2400" dirty="0" smtClean="0">
                <a:latin typeface="+mn-ea"/>
                <a:ea typeface="+mn-ea"/>
              </a:rPr>
              <a:t>浏览器访问：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b="1" i="1" dirty="0" smtClean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https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://zoom.com.cn/download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zh-CN" altLang="en-US" sz="2400" dirty="0" smtClean="0">
                <a:latin typeface="+mn-ea"/>
                <a:ea typeface="+mn-ea"/>
              </a:rPr>
              <a:t>点击</a:t>
            </a:r>
            <a:r>
              <a:rPr lang="zh-CN" altLang="en-US" sz="2400" dirty="0">
                <a:latin typeface="+mn-ea"/>
                <a:ea typeface="+mn-ea"/>
              </a:rPr>
              <a:t>“下载”即可下载</a:t>
            </a:r>
            <a:r>
              <a:rPr lang="zh-CN" altLang="en-US" sz="2400" dirty="0" smtClean="0">
                <a:latin typeface="+mn-ea"/>
                <a:ea typeface="+mn-ea"/>
              </a:rPr>
              <a:t>安装</a:t>
            </a:r>
            <a:endParaRPr lang="en-US" altLang="zh-CN" sz="2400" dirty="0" smtClean="0">
              <a:latin typeface="+mn-ea"/>
              <a:ea typeface="+mn-ea"/>
            </a:endParaRPr>
          </a:p>
          <a:p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</a:rPr>
              <a:t>2. App Store </a:t>
            </a:r>
            <a:r>
              <a:rPr lang="zh-CN" altLang="en-US" sz="2400" dirty="0" smtClean="0">
                <a:latin typeface="+mn-ea"/>
              </a:rPr>
              <a:t>搜索：</a:t>
            </a:r>
            <a:r>
              <a:rPr lang="en-US" altLang="zh-CN" sz="2400" dirty="0" smtClean="0">
                <a:latin typeface="+mn-ea"/>
              </a:rPr>
              <a:t>ZOOM Cloud Meetings </a:t>
            </a:r>
            <a:r>
              <a:rPr lang="zh-CN" altLang="en-US" sz="2400" dirty="0">
                <a:latin typeface="+mn-ea"/>
              </a:rPr>
              <a:t>安装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" b="-786"/>
          <a:stretch>
            <a:fillRect/>
          </a:stretch>
        </p:blipFill>
        <p:spPr>
          <a:xfrm>
            <a:off x="7945031" y="968240"/>
            <a:ext cx="2770316" cy="53120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034045" y="1500879"/>
            <a:ext cx="2681302" cy="18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299" cy="1446253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72619" y="470492"/>
            <a:ext cx="6098698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ZOOM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软件安装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299" y="1758332"/>
            <a:ext cx="9579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注意事项：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sz="2400" dirty="0" smtClean="0">
                <a:latin typeface="+mn-ea"/>
              </a:rPr>
              <a:t>请务必通过 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hlinkClick r:id="rId3"/>
              </a:rPr>
              <a:t>https://zoom.com.cn/download</a:t>
            </a:r>
            <a:r>
              <a:rPr lang="en-US" altLang="zh-CN" sz="2400" dirty="0">
                <a:latin typeface="+mn-ea"/>
              </a:rPr>
              <a:t>  </a:t>
            </a:r>
            <a:r>
              <a:rPr lang="zh-CN" altLang="en-US" sz="2400" dirty="0">
                <a:latin typeface="+mn-ea"/>
              </a:rPr>
              <a:t>这个网址下载</a:t>
            </a:r>
            <a:r>
              <a:rPr lang="en-US" altLang="zh-CN" sz="2400" dirty="0">
                <a:latin typeface="+mn-ea"/>
              </a:rPr>
              <a:t>Zoom</a:t>
            </a:r>
            <a:r>
              <a:rPr lang="zh-CN" altLang="en-US" sz="2400" dirty="0">
                <a:latin typeface="+mn-ea"/>
              </a:rPr>
              <a:t>软件，其他从百度等搜素引擎、手机应用市场下载的</a:t>
            </a:r>
            <a:r>
              <a:rPr lang="en-US" altLang="zh-CN" sz="2400" dirty="0">
                <a:latin typeface="+mn-ea"/>
              </a:rPr>
              <a:t>Zoom</a:t>
            </a:r>
            <a:r>
              <a:rPr lang="zh-CN" altLang="en-US" sz="2400" dirty="0">
                <a:latin typeface="+mn-ea"/>
              </a:rPr>
              <a:t>软件都是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不正确</a:t>
            </a:r>
            <a:r>
              <a:rPr lang="zh-CN" altLang="en-US" sz="2400" dirty="0">
                <a:latin typeface="+mn-ea"/>
              </a:rPr>
              <a:t>的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pPr marL="342900" indent="-342900">
              <a:buFont typeface="Wingdings" charset="2"/>
              <a:buChar char="ü"/>
            </a:pPr>
            <a:r>
              <a:rPr lang="zh-CN" altLang="en-US" sz="2400" dirty="0" smtClean="0">
                <a:latin typeface="+mn-ea"/>
              </a:rPr>
              <a:t>夏令营活动前请在电脑、手机或平板电脑等</a:t>
            </a:r>
            <a:r>
              <a:rPr lang="zh-CN" altLang="en-US" sz="2400" dirty="0">
                <a:latin typeface="+mn-ea"/>
              </a:rPr>
              <a:t>面试</a:t>
            </a:r>
            <a:r>
              <a:rPr lang="zh-CN" altLang="en-US" sz="2400" dirty="0" smtClean="0">
                <a:latin typeface="+mn-ea"/>
              </a:rPr>
              <a:t>所用的</a:t>
            </a:r>
            <a:r>
              <a:rPr lang="zh-CN" altLang="en-US" sz="2400" dirty="0">
                <a:latin typeface="+mn-ea"/>
              </a:rPr>
              <a:t>两台设备</a:t>
            </a:r>
            <a:r>
              <a:rPr lang="zh-CN" altLang="en-US" sz="2400" dirty="0" smtClean="0">
                <a:latin typeface="+mn-ea"/>
              </a:rPr>
              <a:t>上都完成安装</a:t>
            </a:r>
            <a:r>
              <a:rPr lang="en-US" altLang="zh-CN" sz="2400" dirty="0" smtClean="0">
                <a:latin typeface="+mn-ea"/>
              </a:rPr>
              <a:t>Zoom</a:t>
            </a:r>
            <a:r>
              <a:rPr lang="zh-CN" altLang="en-US" sz="2400" dirty="0" smtClean="0">
                <a:latin typeface="+mn-ea"/>
              </a:rPr>
              <a:t>软件。</a:t>
            </a:r>
            <a:endParaRPr lang="en-US" altLang="zh-CN" sz="2400" dirty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716118"/>
            <a:ext cx="12192000" cy="5140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marL="0" indent="0" algn="ctr" eaLnBrk="1" latinLnBrk="0" hangingPunct="1">
              <a:lnSpc>
                <a:spcPct val="150000"/>
              </a:lnSpc>
              <a:buNone/>
            </a:pPr>
            <a:r>
              <a:rPr lang="zh-CN" altLang="en-US" sz="48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目  录</a:t>
            </a:r>
            <a:endParaRPr lang="en-US" altLang="zh-CN" sz="48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50000"/>
              </a:lnSpc>
              <a:buNone/>
            </a:pPr>
            <a:endParaRPr lang="en-US" altLang="zh-CN" sz="1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ZOOM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软件安装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二、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进入活动室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考场</a:t>
            </a:r>
            <a:endParaRPr lang="en-US" altLang="zh-CN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软件使用说明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0" indent="0" algn="ctr" eaLnBrk="1" latinLnBrk="0" hangingPunct="1">
              <a:lnSpc>
                <a:spcPct val="170000"/>
              </a:lnSpc>
              <a:buNone/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四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、常见问题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4298" cy="1446251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27968" y="470492"/>
            <a:ext cx="2086253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进入考场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9" y="1446251"/>
            <a:ext cx="2539758" cy="1792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582" y="3709362"/>
            <a:ext cx="2140051" cy="20986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128" y="1413998"/>
            <a:ext cx="1785909" cy="17554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086" y="3709362"/>
            <a:ext cx="3121991" cy="20986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44369" y="1940975"/>
            <a:ext cx="2584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6DAE"/>
                </a:solidFill>
              </a:rPr>
              <a:t>1</a:t>
            </a:r>
            <a:r>
              <a:rPr lang="zh-CN" altLang="en-US" b="1" dirty="0" smtClean="0">
                <a:solidFill>
                  <a:srgbClr val="006DAE"/>
                </a:solidFill>
              </a:rPr>
              <a:t>、</a:t>
            </a:r>
            <a:r>
              <a:rPr lang="zh-CN" altLang="en-US" dirty="0" smtClean="0"/>
              <a:t>点击“加入会议”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en-US" dirty="0" smtClean="0"/>
              <a:t>两台设备请同时加入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644369" y="3943691"/>
            <a:ext cx="246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6DAE"/>
                </a:solidFill>
              </a:rPr>
              <a:t>2</a:t>
            </a:r>
            <a:r>
              <a:rPr lang="zh-CN" altLang="en-US" b="1" dirty="0" smtClean="0">
                <a:solidFill>
                  <a:srgbClr val="006DAE"/>
                </a:solidFill>
              </a:rPr>
              <a:t>、</a:t>
            </a:r>
            <a:r>
              <a:rPr lang="zh-CN" altLang="en-US" dirty="0" smtClean="0"/>
              <a:t>输入会议号以及参会姓名（请使用“报名号后五位</a:t>
            </a:r>
            <a:r>
              <a:rPr lang="en-US" altLang="zh-CN" dirty="0" smtClean="0"/>
              <a:t>+</a:t>
            </a:r>
            <a:r>
              <a:rPr lang="zh-CN" altLang="en-US" dirty="0" smtClean="0"/>
              <a:t>姓名</a:t>
            </a:r>
            <a:r>
              <a:rPr lang="en-US" altLang="zh-CN" dirty="0" smtClean="0"/>
              <a:t>+</a:t>
            </a:r>
            <a:r>
              <a:rPr lang="zh-CN" altLang="en-US" dirty="0" smtClean="0"/>
              <a:t>主镜头</a:t>
            </a:r>
            <a:r>
              <a:rPr lang="en-US" altLang="zh-CN" dirty="0" smtClean="0"/>
              <a:t>/</a:t>
            </a:r>
            <a:r>
              <a:rPr lang="zh-CN" altLang="en-US" dirty="0" smtClean="0"/>
              <a:t>辅助镜头”格式作为参会姓名）</a:t>
            </a:r>
            <a:endParaRPr lang="en-US" altLang="zh-CN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9486478" y="1940975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6DAE"/>
                </a:solidFill>
              </a:rPr>
              <a:t>3</a:t>
            </a:r>
            <a:r>
              <a:rPr lang="zh-CN" altLang="en-US" b="1" dirty="0" smtClean="0">
                <a:solidFill>
                  <a:srgbClr val="006DAE"/>
                </a:solidFill>
              </a:rPr>
              <a:t>、</a:t>
            </a:r>
            <a:r>
              <a:rPr lang="zh-CN" altLang="en-US" dirty="0" smtClean="0"/>
              <a:t>输入会议密码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486478" y="4158546"/>
            <a:ext cx="2223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6DAE"/>
                </a:solidFill>
              </a:rPr>
              <a:t>4</a:t>
            </a:r>
            <a:r>
              <a:rPr lang="zh-CN" altLang="en-US" b="1" dirty="0" smtClean="0">
                <a:solidFill>
                  <a:srgbClr val="006DAE"/>
                </a:solidFill>
              </a:rPr>
              <a:t>、</a:t>
            </a:r>
            <a:r>
              <a:rPr lang="zh-CN" altLang="en-US" dirty="0" smtClean="0"/>
              <a:t>进入等候室页面</a:t>
            </a:r>
            <a:endParaRPr lang="en-US" altLang="zh-CN" dirty="0" smtClean="0"/>
          </a:p>
          <a:p>
            <a:r>
              <a:rPr lang="zh-CN" altLang="en-US" dirty="0" smtClean="0"/>
              <a:t>等待主持人邀您进入</a:t>
            </a:r>
            <a:r>
              <a:rPr lang="zh-CN" altLang="en-US" dirty="0"/>
              <a:t>会议室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4298" cy="1446251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727968" y="470492"/>
            <a:ext cx="249001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dirty="0" smtClean="0">
                <a:solidFill>
                  <a:srgbClr val="006DAE"/>
                </a:solidFill>
                <a:latin typeface="微软雅黑" pitchFamily="34" charset="-122"/>
                <a:ea typeface="微软雅黑" pitchFamily="34" charset="-122"/>
              </a:rPr>
              <a:t>进入会议室</a:t>
            </a:r>
            <a:endParaRPr lang="zh-CN" altLang="en-US" sz="3200" dirty="0">
              <a:solidFill>
                <a:srgbClr val="006DA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4299" y="1172844"/>
            <a:ext cx="9579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>
                <a:latin typeface="+mn-ea"/>
              </a:rPr>
              <a:t>注意事项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 smtClean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r>
              <a:rPr lang="zh-CN" altLang="en-US" sz="2400" dirty="0" smtClean="0">
                <a:latin typeface="+mn-ea"/>
              </a:rPr>
              <a:t>桌面</a:t>
            </a:r>
            <a:r>
              <a:rPr lang="zh-CN" altLang="en-US" sz="2400" dirty="0">
                <a:latin typeface="+mn-ea"/>
              </a:rPr>
              <a:t>端设备在进入等候室后可提前进行语音设备测试。移动端设备在等候室不可进行语音设备测试。</a:t>
            </a:r>
          </a:p>
          <a:p>
            <a:pPr marL="457200" indent="-457200">
              <a:buFont typeface="Wingdings" charset="2"/>
              <a:buChar char="ü"/>
            </a:pPr>
            <a:endParaRPr lang="en-US" altLang="zh-CN" sz="2400" dirty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r>
              <a:rPr lang="zh-CN" altLang="en-US" sz="2400" dirty="0">
                <a:latin typeface="+mn-ea"/>
              </a:rPr>
              <a:t>考生在等候室期间可接收到主持人发布的会议消息。请考生密切关注消息动态，进入等候室后尽量不要离开</a:t>
            </a:r>
            <a:r>
              <a:rPr lang="zh-CN" altLang="en-US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endParaRPr lang="en-US" altLang="zh-CN" sz="2400" dirty="0" smtClean="0">
              <a:latin typeface="+mn-ea"/>
            </a:endParaRPr>
          </a:p>
          <a:p>
            <a:pPr marL="457200" indent="-457200">
              <a:buFont typeface="Wingdings" charset="2"/>
              <a:buChar char="ü"/>
            </a:pPr>
            <a:endParaRPr lang="en-US" altLang="zh-CN" sz="2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1135</Words>
  <Application>Microsoft Office PowerPoint</Application>
  <PresentationFormat>自定义</PresentationFormat>
  <Paragraphs>157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YCai</dc:creator>
  <cp:lastModifiedBy>zq</cp:lastModifiedBy>
  <cp:revision>75</cp:revision>
  <dcterms:created xsi:type="dcterms:W3CDTF">1900-01-01T00:00:00Z</dcterms:created>
  <dcterms:modified xsi:type="dcterms:W3CDTF">2020-06-28T08:40:21Z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2052-10.9.1</vt:lpwstr>
  </property>
</Properties>
</file>